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6" r:id="rId2"/>
    <p:sldId id="278" r:id="rId3"/>
    <p:sldId id="279" r:id="rId4"/>
    <p:sldId id="280" r:id="rId5"/>
    <p:sldId id="281" r:id="rId6"/>
    <p:sldId id="283" r:id="rId7"/>
    <p:sldId id="284" r:id="rId8"/>
    <p:sldId id="285" r:id="rId9"/>
    <p:sldId id="282" r:id="rId10"/>
    <p:sldId id="286" r:id="rId11"/>
    <p:sldId id="287" r:id="rId12"/>
    <p:sldId id="288" r:id="rId13"/>
    <p:sldId id="289" r:id="rId14"/>
    <p:sldId id="291" r:id="rId15"/>
    <p:sldId id="292" r:id="rId16"/>
    <p:sldId id="293" r:id="rId17"/>
    <p:sldId id="294" r:id="rId18"/>
    <p:sldId id="295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3200" kern="1200" baseline="-25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 baseline="-25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 baseline="-25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 baseline="-25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 baseline="-25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 baseline="-25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 baseline="-25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 baseline="-25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 baseline="-25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ru-RU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endParaRPr lang="ru-RU"/>
          </a:p>
        </p:txBody>
      </p:sp>
      <p:sp>
        <p:nvSpPr>
          <p:cNvPr id="297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ru-RU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fld id="{276DE129-DD21-4093-9A81-18FA20ACB69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3EA476-9FB7-4C80-A1AE-A198DCFFC5CD}" type="slidenum">
              <a:rPr lang="ru-RU"/>
              <a:pPr/>
              <a:t>4</a:t>
            </a:fld>
            <a:endParaRPr lang="ru-RU"/>
          </a:p>
        </p:txBody>
      </p:sp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Статическую устойчивость системы определяют решением дифференциальных уравнений системы и ее возмущений. По корням характеристического уравнения, составленного с помощью преобразования Лапласа, оценивается состояние устойчивости одним из приближенных методов. Для решения применяются алгебраические и частотные методы оценки устойчивости.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2D3BB4-FD4F-4002-B0EC-FB7F49A281C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5E9AEA-AF04-47B9-AC53-255459DE0C0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4CA7E-D76A-429E-9C16-F3F35F62B24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1B13586-FB1A-415A-A802-119EAD5A53B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2CD043-FEB1-46DF-ACE5-CB587F92A40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257F1D-B190-429B-A57B-17D1F1A1C89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F9EBE4-60DF-421D-B9B8-2AF35A26CD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B80C59-E9CB-438B-A863-73B4DDB758D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C6794E-B605-4271-A90C-EFADAB2B95B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EE637A-EB92-4F0C-925A-1DF7DF20DE0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0E9C68-E57E-449C-80A3-81FC5CFD503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80430F-9F05-4A93-9357-15CD68E75F0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fld id="{EB385490-525E-40EA-9052-B3DD92087835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Если система</a:t>
            </a:r>
            <a:r>
              <a:rPr lang="ru-RU" sz="3600"/>
              <a:t> обладает свойством, что </a:t>
            </a:r>
          </a:p>
          <a:p>
            <a:pPr>
              <a:buFontTx/>
              <a:buNone/>
            </a:pPr>
            <a:r>
              <a:rPr lang="ru-RU" sz="3600"/>
              <a:t>энергия                                ,</a:t>
            </a:r>
          </a:p>
          <a:p>
            <a:pPr>
              <a:buFontTx/>
              <a:buNone/>
            </a:pPr>
            <a:r>
              <a:rPr lang="ru-RU" sz="3600"/>
              <a:t>после возмущения расходуется </a:t>
            </a:r>
          </a:p>
          <a:p>
            <a:pPr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более интенсивно</a:t>
            </a:r>
            <a:r>
              <a:rPr lang="ru-RU" sz="3600"/>
              <a:t>, чем приобретается от </a:t>
            </a:r>
          </a:p>
          <a:p>
            <a:pPr>
              <a:buFontTx/>
              <a:buNone/>
            </a:pPr>
            <a:r>
              <a:rPr lang="ru-RU" sz="3600"/>
              <a:t>внешнего источника , то новый режим, </a:t>
            </a:r>
          </a:p>
          <a:p>
            <a:pPr>
              <a:buFontTx/>
              <a:buNone/>
            </a:pPr>
            <a:r>
              <a:rPr lang="ru-RU" sz="3600"/>
              <a:t>возникший в результате возмущения, не </a:t>
            </a:r>
          </a:p>
          <a:p>
            <a:pPr>
              <a:buFontTx/>
              <a:buNone/>
            </a:pPr>
            <a:r>
              <a:rPr lang="ru-RU" sz="3600"/>
              <a:t>может быть обеспечен энергией и в </a:t>
            </a:r>
          </a:p>
          <a:p>
            <a:pPr>
              <a:buFontTx/>
              <a:buNone/>
            </a:pPr>
            <a:r>
              <a:rPr lang="ru-RU" sz="3600"/>
              <a:t>системе должен восстановиться прежний </a:t>
            </a:r>
          </a:p>
          <a:p>
            <a:pPr>
              <a:buFontTx/>
              <a:buNone/>
            </a:pPr>
            <a:r>
              <a:rPr lang="ru-RU" sz="3600"/>
              <a:t>установившийся или близкий к нему </a:t>
            </a:r>
          </a:p>
          <a:p>
            <a:pPr>
              <a:buFontTx/>
              <a:buNone/>
            </a:pPr>
            <a:r>
              <a:rPr lang="ru-RU" sz="3600"/>
              <a:t>режим. </a:t>
            </a:r>
            <a:r>
              <a:rPr lang="ru-RU" sz="3600">
                <a:solidFill>
                  <a:srgbClr val="FF0000"/>
                </a:solidFill>
              </a:rPr>
              <a:t>Такая система устойчива.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2286000" y="533400"/>
          <a:ext cx="3810000" cy="858838"/>
        </p:xfrm>
        <a:graphic>
          <a:graphicData uri="http://schemas.openxmlformats.org/presentationml/2006/ole">
            <p:oleObj spid="_x0000_s24580" name="Формула" r:id="rId3" imgW="1054100" imgH="241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/>
              <a:t>                                       </a:t>
            </a:r>
          </a:p>
          <a:p>
            <a:pPr>
              <a:buFontTx/>
              <a:buNone/>
            </a:pPr>
            <a:r>
              <a:rPr lang="ru-RU"/>
              <a:t>Зависимость</a:t>
            </a:r>
          </a:p>
          <a:p>
            <a:pPr>
              <a:buFontTx/>
              <a:buNone/>
            </a:pPr>
            <a:r>
              <a:rPr lang="ru-RU"/>
              <a:t> носит синусоидальный характер, </a:t>
            </a:r>
          </a:p>
          <a:p>
            <a:pPr>
              <a:buFontTx/>
              <a:buNone/>
            </a:pPr>
            <a:r>
              <a:rPr lang="ru-RU"/>
              <a:t>с увеличением угла </a:t>
            </a:r>
            <a:r>
              <a:rPr lang="ru-RU">
                <a:solidFill>
                  <a:srgbClr val="FF0000"/>
                </a:solidFill>
              </a:rPr>
              <a:t>δ</a:t>
            </a:r>
            <a:r>
              <a:rPr lang="ru-RU"/>
              <a:t> мощность </a:t>
            </a:r>
            <a:r>
              <a:rPr lang="ru-RU">
                <a:solidFill>
                  <a:srgbClr val="FF0000"/>
                </a:solidFill>
              </a:rPr>
              <a:t>Р</a:t>
            </a:r>
            <a:r>
              <a:rPr lang="ru-RU"/>
              <a:t> сначала </a:t>
            </a:r>
          </a:p>
          <a:p>
            <a:pPr>
              <a:buFontTx/>
              <a:buNone/>
            </a:pPr>
            <a:r>
              <a:rPr lang="ru-RU"/>
              <a:t>возрастает, а достигнув максимального </a:t>
            </a:r>
          </a:p>
          <a:p>
            <a:pPr>
              <a:buFontTx/>
              <a:buNone/>
            </a:pPr>
            <a:r>
              <a:rPr lang="ru-RU"/>
              <a:t>значения, начинает падать. </a:t>
            </a:r>
          </a:p>
          <a:p>
            <a:pPr>
              <a:buFontTx/>
              <a:buNone/>
            </a:pPr>
            <a:r>
              <a:rPr lang="ru-RU"/>
              <a:t>При заданных значениях эдс генератора </a:t>
            </a:r>
            <a:r>
              <a:rPr lang="ru-RU">
                <a:solidFill>
                  <a:srgbClr val="FF0000"/>
                </a:solidFill>
              </a:rPr>
              <a:t>Е </a:t>
            </a:r>
            <a:r>
              <a:rPr lang="ru-RU"/>
              <a:t>и </a:t>
            </a:r>
          </a:p>
          <a:p>
            <a:pPr>
              <a:buFontTx/>
              <a:buNone/>
            </a:pPr>
            <a:r>
              <a:rPr lang="ru-RU"/>
              <a:t>напряжения приемника </a:t>
            </a:r>
            <a:r>
              <a:rPr lang="ru-RU">
                <a:solidFill>
                  <a:srgbClr val="FF0000"/>
                </a:solidFill>
              </a:rPr>
              <a:t>U</a:t>
            </a:r>
            <a:r>
              <a:rPr lang="ru-RU" baseline="-25000">
                <a:solidFill>
                  <a:srgbClr val="FF0000"/>
                </a:solidFill>
              </a:rPr>
              <a:t>C</a:t>
            </a:r>
            <a:r>
              <a:rPr lang="ru-RU"/>
              <a:t> существует </a:t>
            </a:r>
          </a:p>
          <a:p>
            <a:pPr>
              <a:buFontTx/>
              <a:buNone/>
            </a:pPr>
            <a:r>
              <a:rPr lang="ru-RU"/>
              <a:t>определенный максимум передаваемой </a:t>
            </a:r>
          </a:p>
          <a:p>
            <a:pPr>
              <a:buFontTx/>
              <a:buNone/>
            </a:pPr>
            <a:r>
              <a:rPr lang="ru-RU"/>
              <a:t>мощности, который называется </a:t>
            </a:r>
            <a:r>
              <a:rPr lang="ru-RU">
                <a:solidFill>
                  <a:srgbClr val="FF0000"/>
                </a:solidFill>
              </a:rPr>
              <a:t>идеальным </a:t>
            </a:r>
          </a:p>
          <a:p>
            <a:pPr>
              <a:buFontTx/>
              <a:buNone/>
            </a:pPr>
            <a:r>
              <a:rPr lang="ru-RU">
                <a:solidFill>
                  <a:srgbClr val="FF0000"/>
                </a:solidFill>
              </a:rPr>
              <a:t>пределом мощности</a:t>
            </a:r>
            <a:r>
              <a:rPr lang="ru-RU"/>
              <a:t>. </a:t>
            </a:r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3200400" y="100013"/>
          <a:ext cx="2743200" cy="966787"/>
        </p:xfrm>
        <a:graphic>
          <a:graphicData uri="http://schemas.openxmlformats.org/presentationml/2006/ole">
            <p:oleObj spid="_x0000_s39941" name="Формула" r:id="rId3" imgW="672808" imgH="241195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0" name="Rectangle 6"/>
          <p:cNvSpPr>
            <a:spLocks noChangeArrowheads="1"/>
          </p:cNvSpPr>
          <p:nvPr/>
        </p:nvSpPr>
        <p:spPr bwMode="auto">
          <a:xfrm flipV="1">
            <a:off x="0" y="2667000"/>
            <a:ext cx="10515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1778000" y="1203325"/>
          <a:ext cx="6070600" cy="1216025"/>
        </p:xfrm>
        <a:graphic>
          <a:graphicData uri="http://schemas.openxmlformats.org/presentationml/2006/ole">
            <p:oleObj spid="_x0000_s41989" name="Формула" r:id="rId3" imgW="1307880" imgH="266400" progId="Equation.3">
              <p:embed/>
            </p:oleObj>
          </a:graphicData>
        </a:graphic>
      </p:graphicFrame>
      <p:sp>
        <p:nvSpPr>
          <p:cNvPr id="4199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/>
              <a:t>Он наступает при </a:t>
            </a:r>
            <a:r>
              <a:rPr lang="ru-RU" sz="3600">
                <a:solidFill>
                  <a:srgbClr val="0000CC"/>
                </a:solidFill>
              </a:rPr>
              <a:t>δ = 90</a:t>
            </a:r>
            <a:r>
              <a:rPr lang="ru-RU" sz="3600" baseline="30000">
                <a:solidFill>
                  <a:srgbClr val="0000CC"/>
                </a:solidFill>
              </a:rPr>
              <a:t>0</a:t>
            </a:r>
            <a:r>
              <a:rPr lang="ru-RU" sz="3600"/>
              <a:t> и определяется </a:t>
            </a:r>
          </a:p>
          <a:p>
            <a:pPr>
              <a:buFontTx/>
              <a:buNone/>
            </a:pPr>
            <a:r>
              <a:rPr lang="ru-RU" sz="3600"/>
              <a:t>Выражением</a:t>
            </a:r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r>
              <a:rPr lang="ru-RU"/>
              <a:t>Если вследствие небольшого возмущения </a:t>
            </a:r>
          </a:p>
          <a:p>
            <a:pPr>
              <a:buFontTx/>
              <a:buNone/>
            </a:pPr>
            <a:r>
              <a:rPr lang="ru-RU"/>
              <a:t>угол </a:t>
            </a:r>
            <a:r>
              <a:rPr lang="ru-RU">
                <a:solidFill>
                  <a:srgbClr val="FF0000"/>
                </a:solidFill>
              </a:rPr>
              <a:t>δ</a:t>
            </a:r>
            <a:r>
              <a:rPr lang="ru-RU" sz="3600" baseline="-25000">
                <a:solidFill>
                  <a:srgbClr val="FF0000"/>
                </a:solidFill>
              </a:rPr>
              <a:t>a</a:t>
            </a:r>
            <a:r>
              <a:rPr lang="ru-RU"/>
              <a:t> увеличился на </a:t>
            </a:r>
            <a:r>
              <a:rPr lang="ru-RU">
                <a:solidFill>
                  <a:srgbClr val="FF0000"/>
                </a:solidFill>
              </a:rPr>
              <a:t>Δδ</a:t>
            </a:r>
            <a:r>
              <a:rPr lang="ru-RU" sz="3600" baseline="-25000">
                <a:solidFill>
                  <a:srgbClr val="FF0000"/>
                </a:solidFill>
              </a:rPr>
              <a:t>a</a:t>
            </a:r>
            <a:r>
              <a:rPr lang="ru-RU"/>
              <a:t>. Это переход </a:t>
            </a:r>
          </a:p>
          <a:p>
            <a:pPr>
              <a:buFontTx/>
              <a:buNone/>
            </a:pPr>
            <a:r>
              <a:rPr lang="ru-RU"/>
              <a:t>рабочей точки на угловой характеристике из </a:t>
            </a:r>
            <a:r>
              <a:rPr lang="ru-RU" b="1" i="1">
                <a:solidFill>
                  <a:srgbClr val="FF0000"/>
                </a:solidFill>
              </a:rPr>
              <a:t>а</a:t>
            </a:r>
            <a:r>
              <a:rPr lang="ru-RU" b="1" i="1"/>
              <a:t> </a:t>
            </a:r>
          </a:p>
          <a:p>
            <a:pPr>
              <a:buFontTx/>
              <a:buNone/>
            </a:pPr>
            <a:r>
              <a:rPr lang="ru-RU"/>
              <a:t>в </a:t>
            </a:r>
            <a:r>
              <a:rPr lang="ru-RU" b="1" i="1">
                <a:solidFill>
                  <a:srgbClr val="FF0000"/>
                </a:solidFill>
              </a:rPr>
              <a:t>с.</a:t>
            </a:r>
            <a:r>
              <a:rPr lang="ru-RU" b="1" i="1"/>
              <a:t> 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Увеличение мощности</a:t>
            </a:r>
            <a:r>
              <a:rPr lang="ru-RU" sz="3600"/>
              <a:t> генератора на </a:t>
            </a:r>
            <a:r>
              <a:rPr lang="ru-RU" sz="3600">
                <a:solidFill>
                  <a:srgbClr val="FF0000"/>
                </a:solidFill>
              </a:rPr>
              <a:t>ΔР</a:t>
            </a:r>
            <a:r>
              <a:rPr lang="ru-RU" sz="3600"/>
              <a:t>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3600"/>
              <a:t>т.е. положительному приращению угла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3600"/>
              <a:t>соответствует положительное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3600"/>
              <a:t>приращение мощности.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sz="3600"/>
              <a:t>    </a:t>
            </a:r>
            <a:r>
              <a:rPr lang="ru-RU" sz="3600">
                <a:solidFill>
                  <a:srgbClr val="FF0000"/>
                </a:solidFill>
              </a:rPr>
              <a:t>В результате</a:t>
            </a:r>
            <a:r>
              <a:rPr lang="ru-RU" sz="3600"/>
              <a:t> увеличения мощности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sz="3600"/>
              <a:t>генератора при неизменной мощности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sz="3600"/>
              <a:t>турбины </a:t>
            </a:r>
            <a:r>
              <a:rPr lang="ru-RU" sz="3600">
                <a:solidFill>
                  <a:srgbClr val="FF0000"/>
                </a:solidFill>
              </a:rPr>
              <a:t>равновесие</a:t>
            </a:r>
            <a:r>
              <a:rPr lang="ru-RU" sz="3600"/>
              <a:t> вращающего и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sz="3600"/>
              <a:t>тормозящего моментов турбины и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sz="3600"/>
              <a:t>генератора </a:t>
            </a:r>
            <a:r>
              <a:rPr lang="ru-RU" sz="3600">
                <a:solidFill>
                  <a:srgbClr val="FF0000"/>
                </a:solidFill>
              </a:rPr>
              <a:t>нарушается</a:t>
            </a:r>
            <a:r>
              <a:rPr lang="ru-RU" sz="3600"/>
              <a:t>, и на валу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sz="3600"/>
              <a:t>машины возникает тормозящий момент - </a:t>
            </a:r>
            <a:r>
              <a:rPr lang="ru-RU" sz="3600">
                <a:solidFill>
                  <a:srgbClr val="FF0000"/>
                </a:solidFill>
              </a:rPr>
              <a:t>М</a:t>
            </a:r>
            <a:r>
              <a:rPr lang="ru-RU" sz="3600" baseline="-25000">
                <a:solidFill>
                  <a:srgbClr val="FF0000"/>
                </a:solidFill>
              </a:rPr>
              <a:t>Т</a:t>
            </a:r>
            <a:r>
              <a:rPr lang="ru-RU" sz="3600"/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2800">
                <a:solidFill>
                  <a:srgbClr val="0000CC"/>
                </a:solidFill>
              </a:rPr>
              <a:t>Под влиянием </a:t>
            </a:r>
            <a:r>
              <a:rPr lang="ru-RU" sz="2800">
                <a:solidFill>
                  <a:srgbClr val="FF0000"/>
                </a:solidFill>
              </a:rPr>
              <a:t>М</a:t>
            </a:r>
            <a:r>
              <a:rPr lang="ru-RU" sz="2800" baseline="-25000">
                <a:solidFill>
                  <a:srgbClr val="FF0000"/>
                </a:solidFill>
              </a:rPr>
              <a:t>Т</a:t>
            </a:r>
            <a:r>
              <a:rPr lang="ru-RU" sz="2800">
                <a:solidFill>
                  <a:srgbClr val="0000CC"/>
                </a:solidFill>
              </a:rPr>
              <a:t> ротор генератора замедляется и </a:t>
            </a:r>
          </a:p>
          <a:p>
            <a:pPr algn="just">
              <a:buFontTx/>
              <a:buNone/>
            </a:pPr>
            <a:r>
              <a:rPr lang="ru-RU" sz="2800">
                <a:solidFill>
                  <a:srgbClr val="0000CC"/>
                </a:solidFill>
              </a:rPr>
              <a:t>вектор эдс генератора </a:t>
            </a:r>
            <a:r>
              <a:rPr lang="ru-RU" sz="2800">
                <a:solidFill>
                  <a:srgbClr val="FF0000"/>
                </a:solidFill>
              </a:rPr>
              <a:t>Е</a:t>
            </a:r>
            <a:r>
              <a:rPr lang="ru-RU" sz="2800">
                <a:solidFill>
                  <a:srgbClr val="0000CC"/>
                </a:solidFill>
              </a:rPr>
              <a:t> смещается в сторону </a:t>
            </a:r>
          </a:p>
          <a:p>
            <a:pPr algn="just">
              <a:buFontTx/>
              <a:buNone/>
            </a:pPr>
            <a:r>
              <a:rPr lang="ru-RU" sz="2800">
                <a:solidFill>
                  <a:srgbClr val="0000CC"/>
                </a:solidFill>
              </a:rPr>
              <a:t>уменьшения угла </a:t>
            </a:r>
            <a:r>
              <a:rPr lang="ru-RU" sz="2800">
                <a:solidFill>
                  <a:srgbClr val="FF0000"/>
                </a:solidFill>
              </a:rPr>
              <a:t>δ</a:t>
            </a:r>
            <a:r>
              <a:rPr lang="ru-RU" sz="2800">
                <a:solidFill>
                  <a:srgbClr val="0000CC"/>
                </a:solidFill>
              </a:rPr>
              <a:t>. С уменьшением угла δ вновь </a:t>
            </a:r>
          </a:p>
          <a:p>
            <a:pPr algn="just">
              <a:buFontTx/>
              <a:buNone/>
            </a:pPr>
            <a:r>
              <a:rPr lang="ru-RU" sz="2800">
                <a:solidFill>
                  <a:srgbClr val="0000CC"/>
                </a:solidFill>
              </a:rPr>
              <a:t>восстанавливается исходный режим в точке </a:t>
            </a:r>
            <a:r>
              <a:rPr lang="ru-RU" sz="2800" b="1" i="1">
                <a:solidFill>
                  <a:srgbClr val="FF0000"/>
                </a:solidFill>
              </a:rPr>
              <a:t>а</a:t>
            </a:r>
            <a:r>
              <a:rPr lang="ru-RU" sz="2800">
                <a:solidFill>
                  <a:srgbClr val="0000CC"/>
                </a:solidFill>
              </a:rPr>
              <a:t>. Следовательно, данный режим системы является </a:t>
            </a:r>
          </a:p>
          <a:p>
            <a:pPr algn="just">
              <a:buFontTx/>
              <a:buNone/>
            </a:pPr>
            <a:r>
              <a:rPr lang="ru-RU" sz="2800">
                <a:solidFill>
                  <a:srgbClr val="0000CC"/>
                </a:solidFill>
              </a:rPr>
              <a:t>устойчивым. То же получается при отрицательном </a:t>
            </a:r>
          </a:p>
          <a:p>
            <a:pPr algn="just">
              <a:buFontTx/>
              <a:buNone/>
            </a:pPr>
            <a:r>
              <a:rPr lang="ru-RU" sz="2800">
                <a:solidFill>
                  <a:srgbClr val="0000CC"/>
                </a:solidFill>
              </a:rPr>
              <a:t>приращении угла </a:t>
            </a:r>
            <a:r>
              <a:rPr lang="ru-RU" sz="2800">
                <a:solidFill>
                  <a:srgbClr val="FF0000"/>
                </a:solidFill>
              </a:rPr>
              <a:t>Δδ</a:t>
            </a:r>
            <a:r>
              <a:rPr lang="ru-RU" sz="2800">
                <a:solidFill>
                  <a:srgbClr val="0000CC"/>
                </a:solidFill>
              </a:rPr>
              <a:t> в точке </a:t>
            </a:r>
            <a:r>
              <a:rPr lang="ru-RU" sz="2800" b="1" i="1">
                <a:solidFill>
                  <a:srgbClr val="FF0000"/>
                </a:solidFill>
              </a:rPr>
              <a:t>а</a:t>
            </a:r>
            <a:r>
              <a:rPr lang="ru-RU" sz="2800">
                <a:solidFill>
                  <a:srgbClr val="0000CC"/>
                </a:solidFill>
              </a:rPr>
              <a:t>.</a:t>
            </a:r>
          </a:p>
          <a:p>
            <a:pPr algn="just">
              <a:buFontTx/>
              <a:buNone/>
            </a:pPr>
            <a:endParaRPr lang="ru-RU" sz="2800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 </a:t>
            </a:r>
            <a:r>
              <a:rPr lang="ru-RU" sz="2800">
                <a:solidFill>
                  <a:srgbClr val="0000CC"/>
                </a:solidFill>
              </a:rPr>
              <a:t>В точке </a:t>
            </a:r>
            <a:r>
              <a:rPr lang="ru-RU" sz="2800" b="1" i="1">
                <a:solidFill>
                  <a:srgbClr val="FF0000"/>
                </a:solidFill>
              </a:rPr>
              <a:t>b</a:t>
            </a:r>
            <a:r>
              <a:rPr lang="ru-RU" sz="2800" b="1" i="1">
                <a:solidFill>
                  <a:srgbClr val="0000CC"/>
                </a:solidFill>
              </a:rPr>
              <a:t> </a:t>
            </a:r>
            <a:r>
              <a:rPr lang="ru-RU" sz="2800">
                <a:solidFill>
                  <a:srgbClr val="0000CC"/>
                </a:solidFill>
              </a:rPr>
              <a:t>положительное приращение угла </a:t>
            </a:r>
            <a:r>
              <a:rPr lang="ru-RU" sz="2800">
                <a:solidFill>
                  <a:srgbClr val="FF0000"/>
                </a:solidFill>
              </a:rPr>
              <a:t>Δδ</a:t>
            </a:r>
            <a:r>
              <a:rPr lang="ru-RU" sz="2800">
                <a:solidFill>
                  <a:srgbClr val="0000CC"/>
                </a:solidFill>
              </a:rPr>
              <a:t> сопровождается отрицательным изменением мощности генератора </a:t>
            </a:r>
            <a:r>
              <a:rPr lang="ru-RU" sz="2800">
                <a:solidFill>
                  <a:srgbClr val="FF0000"/>
                </a:solidFill>
              </a:rPr>
              <a:t>ΔР</a:t>
            </a:r>
            <a:r>
              <a:rPr lang="ru-RU" sz="2800">
                <a:solidFill>
                  <a:srgbClr val="0000CC"/>
                </a:solidFill>
              </a:rPr>
              <a:t>. Уменьшение мощности генератора вызывает появление ускоряющего момента, под влиянием которого угол </a:t>
            </a:r>
            <a:r>
              <a:rPr lang="ru-RU" sz="2800">
                <a:solidFill>
                  <a:srgbClr val="FF0000"/>
                </a:solidFill>
              </a:rPr>
              <a:t>δ</a:t>
            </a:r>
            <a:r>
              <a:rPr lang="ru-RU" sz="2800">
                <a:solidFill>
                  <a:srgbClr val="0000CC"/>
                </a:solidFill>
              </a:rPr>
              <a:t> не уменьшается, а возрастает. С увеличением угла </a:t>
            </a:r>
            <a:r>
              <a:rPr lang="ru-RU" sz="2800">
                <a:solidFill>
                  <a:srgbClr val="FF0000"/>
                </a:solidFill>
              </a:rPr>
              <a:t>δ </a:t>
            </a:r>
            <a:r>
              <a:rPr lang="ru-RU" sz="2800">
                <a:solidFill>
                  <a:srgbClr val="0000CC"/>
                </a:solidFill>
              </a:rPr>
              <a:t>мощность генератора продолжает падать, что обуславливает дальнейшее увеличение угла </a:t>
            </a:r>
            <a:r>
              <a:rPr lang="ru-RU" sz="2800">
                <a:solidFill>
                  <a:srgbClr val="FF0000"/>
                </a:solidFill>
              </a:rPr>
              <a:t>δ</a:t>
            </a:r>
            <a:r>
              <a:rPr lang="ru-RU" sz="2800">
                <a:solidFill>
                  <a:srgbClr val="0000CC"/>
                </a:solidFill>
              </a:rPr>
              <a:t> и т.д. </a:t>
            </a:r>
          </a:p>
          <a:p>
            <a:pPr algn="just">
              <a:buFontTx/>
              <a:buNone/>
            </a:pPr>
            <a:r>
              <a:rPr lang="ru-RU" sz="2800">
                <a:solidFill>
                  <a:srgbClr val="0000CC"/>
                </a:solidFill>
              </a:rPr>
              <a:t>    Процесс протекает прогрессивно, и генератор выпадает из синхронизма, т.е. режим работы в точке </a:t>
            </a:r>
            <a:r>
              <a:rPr lang="ru-RU" sz="2800" b="1" i="1">
                <a:solidFill>
                  <a:srgbClr val="FF0000"/>
                </a:solidFill>
              </a:rPr>
              <a:t>b</a:t>
            </a:r>
            <a:r>
              <a:rPr lang="ru-RU" sz="2800" b="1" i="1">
                <a:solidFill>
                  <a:srgbClr val="0000CC"/>
                </a:solidFill>
              </a:rPr>
              <a:t> </a:t>
            </a:r>
            <a:r>
              <a:rPr lang="ru-RU" sz="2800">
                <a:solidFill>
                  <a:srgbClr val="0000CC"/>
                </a:solidFill>
              </a:rPr>
              <a:t>статически неустойчив.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ru-RU"/>
              <a:t>    </a:t>
            </a:r>
            <a:r>
              <a:rPr lang="ru-RU" sz="2800">
                <a:solidFill>
                  <a:srgbClr val="0000CC"/>
                </a:solidFill>
              </a:rPr>
              <a:t>Таким образом, состояние генератора, соответствующее точке </a:t>
            </a:r>
            <a:r>
              <a:rPr lang="ru-RU" sz="2800" b="1" i="1">
                <a:solidFill>
                  <a:srgbClr val="FF0000"/>
                </a:solidFill>
              </a:rPr>
              <a:t>а</a:t>
            </a:r>
            <a:r>
              <a:rPr lang="ru-RU" sz="2800" b="1" i="1">
                <a:solidFill>
                  <a:srgbClr val="0000CC"/>
                </a:solidFill>
              </a:rPr>
              <a:t> </a:t>
            </a:r>
            <a:r>
              <a:rPr lang="ru-RU" sz="2800">
                <a:solidFill>
                  <a:srgbClr val="0000CC"/>
                </a:solidFill>
              </a:rPr>
              <a:t>и любой другой точке на возрастающей части синусоидальной характеристики мощности, статически устойчиво. </a:t>
            </a:r>
            <a:r>
              <a:rPr lang="ru-RU" sz="3600"/>
              <a:t>Отсюда вытекает критерий статической устойчивости системы: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ru-RU" sz="3600"/>
          </a:p>
          <a:p>
            <a:pPr algn="just">
              <a:lnSpc>
                <a:spcPct val="90000"/>
              </a:lnSpc>
              <a:buFontTx/>
              <a:buNone/>
            </a:pPr>
            <a:endParaRPr lang="ru-RU" sz="3600"/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       статическая устойчивость системы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обеспечивается, если приращения угла </a:t>
            </a:r>
            <a:r>
              <a:rPr lang="ru-RU" sz="3600"/>
              <a:t>δ</a:t>
            </a:r>
            <a:r>
              <a:rPr lang="ru-RU" sz="3600">
                <a:solidFill>
                  <a:srgbClr val="FF0000"/>
                </a:solidFill>
              </a:rPr>
              <a:t>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и мощности </a:t>
            </a:r>
            <a:r>
              <a:rPr lang="ru-RU" sz="3600"/>
              <a:t>ΔР</a:t>
            </a:r>
            <a:r>
              <a:rPr lang="ru-RU" sz="3600">
                <a:solidFill>
                  <a:srgbClr val="FF0000"/>
                </a:solidFill>
              </a:rPr>
              <a:t>  имеют один и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тот же знак.</a:t>
            </a:r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228600" y="2819400"/>
          <a:ext cx="8610600" cy="1023938"/>
        </p:xfrm>
        <a:graphic>
          <a:graphicData uri="http://schemas.openxmlformats.org/presentationml/2006/ole">
            <p:oleObj spid="_x0000_s47109" name="Формула" r:id="rId3" imgW="1993680" imgH="241200" progId="Equation.3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3600"/>
              <a:t>Производную </a:t>
            </a:r>
            <a:r>
              <a:rPr lang="ru-RU" sz="3600" i="1">
                <a:solidFill>
                  <a:srgbClr val="FF0000"/>
                </a:solidFill>
              </a:rPr>
              <a:t>d</a:t>
            </a:r>
            <a:r>
              <a:rPr lang="ru-RU" sz="3600">
                <a:solidFill>
                  <a:srgbClr val="FF0000"/>
                </a:solidFill>
              </a:rPr>
              <a:t>P/</a:t>
            </a:r>
            <a:r>
              <a:rPr lang="ru-RU" sz="3600" i="1">
                <a:solidFill>
                  <a:srgbClr val="FF0000"/>
                </a:solidFill>
              </a:rPr>
              <a:t>d</a:t>
            </a:r>
            <a:r>
              <a:rPr lang="ru-RU" sz="3600">
                <a:solidFill>
                  <a:srgbClr val="FF0000"/>
                </a:solidFill>
              </a:rPr>
              <a:t>δ = S</a:t>
            </a:r>
            <a:r>
              <a:rPr lang="ru-RU" sz="3600" baseline="-25000">
                <a:solidFill>
                  <a:srgbClr val="FF0000"/>
                </a:solidFill>
              </a:rPr>
              <a:t>Е</a:t>
            </a:r>
            <a:r>
              <a:rPr lang="ru-RU" sz="3600" baseline="-25000"/>
              <a:t> </a:t>
            </a:r>
            <a:r>
              <a:rPr lang="ru-RU" sz="3600"/>
              <a:t>называют </a:t>
            </a:r>
          </a:p>
          <a:p>
            <a:pPr algn="just"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синхронизирующей мощностью</a:t>
            </a:r>
            <a:r>
              <a:rPr lang="ru-RU" sz="3600"/>
              <a:t>. </a:t>
            </a:r>
          </a:p>
          <a:p>
            <a:pPr algn="just">
              <a:buFontTx/>
              <a:buNone/>
            </a:pPr>
            <a:r>
              <a:rPr lang="ru-RU" sz="3600"/>
              <a:t>Она характеризует реакцию генератора </a:t>
            </a:r>
          </a:p>
          <a:p>
            <a:pPr algn="just">
              <a:buFontTx/>
              <a:buNone/>
            </a:pPr>
            <a:r>
              <a:rPr lang="ru-RU" sz="3600"/>
              <a:t>на увеличение угла сдвига ротора. </a:t>
            </a:r>
          </a:p>
          <a:p>
            <a:pPr algn="just">
              <a:buFontTx/>
              <a:buNone/>
            </a:pPr>
            <a:r>
              <a:rPr lang="ru-RU" sz="3600"/>
              <a:t>   </a:t>
            </a:r>
            <a:r>
              <a:rPr lang="ru-RU" sz="3600">
                <a:solidFill>
                  <a:srgbClr val="FF0000"/>
                </a:solidFill>
              </a:rPr>
              <a:t>Положительный знак ее является </a:t>
            </a:r>
          </a:p>
          <a:p>
            <a:pPr algn="just"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критерием статической устойчивости. </a:t>
            </a:r>
          </a:p>
          <a:p>
            <a:pPr algn="just">
              <a:buFontTx/>
              <a:buNone/>
            </a:pPr>
            <a:r>
              <a:rPr lang="ru-RU" sz="3600"/>
              <a:t>Если АРВ отсутствует, то </a:t>
            </a:r>
          </a:p>
          <a:p>
            <a:pPr algn="just">
              <a:buFontTx/>
              <a:buNone/>
            </a:pPr>
            <a:r>
              <a:rPr lang="ru-RU" sz="3600"/>
              <a:t>синхронизирующая мощность </a:t>
            </a:r>
          </a:p>
          <a:p>
            <a:pPr algn="just">
              <a:buFontTx/>
              <a:buNone/>
            </a:pPr>
            <a:r>
              <a:rPr lang="ru-RU" sz="3600"/>
              <a:t>определяется выражением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67" name="Rectangle 15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pPr algn="just"/>
            <a:endParaRPr lang="ru-RU" sz="3600"/>
          </a:p>
          <a:p>
            <a:pPr algn="just"/>
            <a:r>
              <a:rPr lang="ru-RU" sz="3600"/>
              <a:t>При </a:t>
            </a:r>
            <a:r>
              <a:rPr lang="ru-RU" sz="3600">
                <a:solidFill>
                  <a:srgbClr val="FF0000"/>
                </a:solidFill>
              </a:rPr>
              <a:t>δ &lt; 90</a:t>
            </a:r>
            <a:r>
              <a:rPr lang="ru-RU" sz="3600" baseline="30000">
                <a:solidFill>
                  <a:srgbClr val="FF0000"/>
                </a:solidFill>
              </a:rPr>
              <a:t>0</a:t>
            </a:r>
            <a:r>
              <a:rPr lang="ru-RU" sz="3600"/>
              <a:t> </a:t>
            </a:r>
          </a:p>
          <a:p>
            <a:pPr algn="just"/>
            <a:r>
              <a:rPr lang="ru-RU" sz="3600"/>
              <a:t>синхронизирующая мощность положительна и обеспечивает стационарные режимы работы схемы</a:t>
            </a:r>
          </a:p>
        </p:txBody>
      </p:sp>
      <p:graphicFrame>
        <p:nvGraphicFramePr>
          <p:cNvPr id="49159" name="Object 7"/>
          <p:cNvGraphicFramePr>
            <a:graphicFrameLocks noChangeAspect="1"/>
          </p:cNvGraphicFramePr>
          <p:nvPr>
            <p:ph idx="4294967295"/>
          </p:nvPr>
        </p:nvGraphicFramePr>
        <p:xfrm>
          <a:off x="1676400" y="304800"/>
          <a:ext cx="6858000" cy="2359025"/>
        </p:xfrm>
        <a:graphic>
          <a:graphicData uri="http://schemas.openxmlformats.org/presentationml/2006/ole">
            <p:oleObj spid="_x0000_s49159" name="Формула" r:id="rId3" imgW="1587240" imgH="5457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 </a:t>
            </a:r>
            <a:r>
              <a:rPr lang="ru-RU" sz="3600"/>
              <a:t>Количественная статическая устойчивость характеризуется коэффициентом запаса</a:t>
            </a:r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r>
              <a:rPr lang="ru-RU" sz="3600"/>
              <a:t>где </a:t>
            </a:r>
          </a:p>
          <a:p>
            <a:pPr algn="just"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Р</a:t>
            </a:r>
            <a:r>
              <a:rPr lang="ru-RU" sz="3600" baseline="-25000">
                <a:solidFill>
                  <a:srgbClr val="FF0000"/>
                </a:solidFill>
              </a:rPr>
              <a:t>мах</a:t>
            </a:r>
            <a:r>
              <a:rPr lang="ru-RU" sz="3600"/>
              <a:t> - максимальная мощность системы</a:t>
            </a:r>
          </a:p>
          <a:p>
            <a:pPr algn="just"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Р</a:t>
            </a:r>
            <a:r>
              <a:rPr lang="ru-RU" sz="3600" baseline="-25000">
                <a:solidFill>
                  <a:srgbClr val="FF0000"/>
                </a:solidFill>
              </a:rPr>
              <a:t>0</a:t>
            </a:r>
            <a:r>
              <a:rPr lang="ru-RU" sz="3600"/>
              <a:t> - номинальная.</a:t>
            </a:r>
          </a:p>
          <a:p>
            <a:pPr algn="just">
              <a:buFontTx/>
              <a:buNone/>
            </a:pPr>
            <a:endParaRPr lang="ru-RU" sz="3600"/>
          </a:p>
          <a:p>
            <a:endParaRPr lang="ru-RU" sz="2800"/>
          </a:p>
        </p:txBody>
      </p:sp>
      <p:graphicFrame>
        <p:nvGraphicFramePr>
          <p:cNvPr id="53253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685800" y="2057400"/>
          <a:ext cx="7086600" cy="1162050"/>
        </p:xfrm>
        <a:graphic>
          <a:graphicData uri="http://schemas.openxmlformats.org/presentationml/2006/ole">
            <p:oleObj spid="_x0000_s53253" name="Формула" r:id="rId3" imgW="147312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800"/>
              <a:t>   </a:t>
            </a:r>
            <a:r>
              <a:rPr lang="ru-RU" sz="3600">
                <a:solidFill>
                  <a:srgbClr val="FF0000"/>
                </a:solidFill>
              </a:rPr>
              <a:t>Критерием</a:t>
            </a:r>
            <a:r>
              <a:rPr lang="ru-RU" sz="3600"/>
              <a:t> устойчивости является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3600"/>
              <a:t>соотношение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3600"/>
          </a:p>
          <a:p>
            <a:pPr>
              <a:lnSpc>
                <a:spcPct val="80000"/>
              </a:lnSpc>
              <a:buFontTx/>
              <a:buNone/>
            </a:pPr>
            <a:r>
              <a:rPr lang="ru-RU" sz="3600"/>
              <a:t>или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3600"/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/>
              <a:t>                             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/>
              <a:t>                                           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400"/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/>
              <a:t>                                                                                                   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3600"/>
              <a:t>- избыточная энергия  </a:t>
            </a:r>
            <a:endParaRPr lang="ru-RU" sz="360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Вывод:</a:t>
            </a:r>
            <a:r>
              <a:rPr lang="ru-RU" sz="3600"/>
              <a:t>  режим устойчив, если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3600"/>
              <a:t>производная от избыточной энергии по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sz="3600"/>
              <a:t>определяющему параметру </a:t>
            </a:r>
            <a:r>
              <a:rPr lang="ru-RU" sz="3600" b="1">
                <a:solidFill>
                  <a:srgbClr val="FF0000"/>
                </a:solidFill>
              </a:rPr>
              <a:t>П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sz="3600"/>
              <a:t>отрицательна.       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2286000" y="990600"/>
          <a:ext cx="6781800" cy="1079500"/>
        </p:xfrm>
        <a:graphic>
          <a:graphicData uri="http://schemas.openxmlformats.org/presentationml/2006/ole">
            <p:oleObj spid="_x0000_s26628" name="Формула" r:id="rId3" imgW="1497950" imgH="241195" progId="Equation.3">
              <p:embed/>
            </p:oleObj>
          </a:graphicData>
        </a:graphic>
      </p:graphicFrame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1066800" y="2044700"/>
          <a:ext cx="6705600" cy="1155700"/>
        </p:xfrm>
        <a:graphic>
          <a:graphicData uri="http://schemas.openxmlformats.org/presentationml/2006/ole">
            <p:oleObj spid="_x0000_s26630" name="Формула" r:id="rId4" imgW="1384300" imgH="241300" progId="Equation.3">
              <p:embed/>
            </p:oleObj>
          </a:graphicData>
        </a:graphic>
      </p:graphicFrame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228600" y="3124200"/>
          <a:ext cx="5486400" cy="1193800"/>
        </p:xfrm>
        <a:graphic>
          <a:graphicData uri="http://schemas.openxmlformats.org/presentationml/2006/ole">
            <p:oleObj spid="_x0000_s26632" name="Формула" r:id="rId5" imgW="1091726" imgH="241195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</a:t>
            </a:r>
            <a:r>
              <a:rPr lang="ru-RU" sz="3600">
                <a:solidFill>
                  <a:srgbClr val="FF0000"/>
                </a:solidFill>
              </a:rPr>
              <a:t>Запас устойчивости</a:t>
            </a:r>
            <a:r>
              <a:rPr lang="ru-RU" sz="3600"/>
              <a:t> характеризуется </a:t>
            </a:r>
          </a:p>
          <a:p>
            <a:pPr>
              <a:buFontTx/>
              <a:buNone/>
            </a:pPr>
            <a:r>
              <a:rPr lang="ru-RU" sz="3600"/>
              <a:t>углами сдвига роторов генераторов и </a:t>
            </a:r>
          </a:p>
          <a:p>
            <a:pPr>
              <a:buFontTx/>
              <a:buNone/>
            </a:pPr>
            <a:r>
              <a:rPr lang="ru-RU" sz="3600"/>
              <a:t>напряжениями в узловых точках </a:t>
            </a:r>
          </a:p>
          <a:p>
            <a:pPr>
              <a:buFontTx/>
              <a:buNone/>
            </a:pPr>
            <a:r>
              <a:rPr lang="ru-RU" sz="3600"/>
              <a:t>системы. Запас статической </a:t>
            </a:r>
          </a:p>
          <a:p>
            <a:pPr>
              <a:buFontTx/>
              <a:buNone/>
            </a:pPr>
            <a:r>
              <a:rPr lang="ru-RU" sz="3600"/>
              <a:t>устойчивости в послеаварийном режиме </a:t>
            </a:r>
          </a:p>
          <a:p>
            <a:pPr>
              <a:buFontTx/>
              <a:buChar char="-"/>
            </a:pPr>
            <a:r>
              <a:rPr lang="ru-RU" sz="3600"/>
              <a:t>по мощности электрической передачи </a:t>
            </a:r>
          </a:p>
          <a:p>
            <a:pPr>
              <a:buFontTx/>
              <a:buNone/>
            </a:pPr>
            <a:r>
              <a:rPr lang="ru-RU" sz="3600"/>
              <a:t>должен составлять 5 – 10 %, в  </a:t>
            </a:r>
          </a:p>
          <a:p>
            <a:pPr>
              <a:buFontTx/>
              <a:buNone/>
            </a:pPr>
            <a:r>
              <a:rPr lang="ru-RU" sz="3600"/>
              <a:t>нормальном же режиме 15 – 20 %. </a:t>
            </a:r>
          </a:p>
          <a:p>
            <a:pPr>
              <a:buFontTx/>
              <a:buNone/>
            </a:pPr>
            <a:endParaRPr lang="ru-RU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Статическую </a:t>
            </a:r>
            <a:r>
              <a:rPr lang="ru-RU" sz="3600"/>
              <a:t>устойчивость системы </a:t>
            </a:r>
          </a:p>
          <a:p>
            <a:pPr algn="just">
              <a:buFontTx/>
              <a:buNone/>
            </a:pPr>
            <a:r>
              <a:rPr lang="ru-RU" sz="3600"/>
              <a:t>определяют решением </a:t>
            </a:r>
          </a:p>
          <a:p>
            <a:pPr algn="just"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дифференциальных</a:t>
            </a:r>
            <a:r>
              <a:rPr lang="ru-RU" sz="3600"/>
              <a:t> уравнений системы </a:t>
            </a:r>
          </a:p>
          <a:p>
            <a:pPr algn="just">
              <a:buFontTx/>
              <a:buNone/>
            </a:pPr>
            <a:r>
              <a:rPr lang="ru-RU" sz="3600"/>
              <a:t>и ее возмущений. </a:t>
            </a:r>
          </a:p>
          <a:p>
            <a:pPr algn="just"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По корням характеристического </a:t>
            </a:r>
          </a:p>
          <a:p>
            <a:pPr algn="just">
              <a:buFontTx/>
              <a:buNone/>
            </a:pPr>
            <a:r>
              <a:rPr lang="ru-RU" sz="3600"/>
              <a:t>уравнения, с помощью преобразования</a:t>
            </a:r>
          </a:p>
          <a:p>
            <a:pPr algn="just">
              <a:buFontTx/>
              <a:buNone/>
            </a:pPr>
            <a:r>
              <a:rPr lang="ru-RU" sz="3600"/>
              <a:t>Лапласа, оценивается состояние </a:t>
            </a:r>
          </a:p>
          <a:p>
            <a:pPr algn="just">
              <a:buFontTx/>
              <a:buNone/>
            </a:pPr>
            <a:r>
              <a:rPr lang="ru-RU" sz="3600"/>
              <a:t>устойчивости одним из приближенных </a:t>
            </a:r>
          </a:p>
          <a:p>
            <a:pPr algn="just">
              <a:buFontTx/>
              <a:buNone/>
            </a:pPr>
            <a:r>
              <a:rPr lang="ru-RU" sz="3600"/>
              <a:t>методов. Для решения применяются </a:t>
            </a:r>
          </a:p>
          <a:p>
            <a:pPr algn="just">
              <a:buFontTx/>
              <a:buNone/>
            </a:pPr>
            <a:r>
              <a:rPr lang="ru-RU" sz="3600"/>
              <a:t>алгебраические и частотные методы.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</a:t>
            </a:r>
            <a:r>
              <a:rPr lang="ru-RU" sz="3600"/>
              <a:t>Агрегат турбина-генератор, многомерная </a:t>
            </a:r>
          </a:p>
          <a:p>
            <a:pPr>
              <a:buFontTx/>
              <a:buNone/>
            </a:pPr>
            <a:r>
              <a:rPr lang="ru-RU" sz="3600"/>
              <a:t> система.</a:t>
            </a:r>
          </a:p>
          <a:p>
            <a:pPr algn="just">
              <a:buFontTx/>
              <a:buNone/>
            </a:pPr>
            <a:r>
              <a:rPr lang="ru-RU"/>
              <a:t>       </a:t>
            </a:r>
            <a:r>
              <a:rPr lang="ru-RU" sz="2800">
                <a:solidFill>
                  <a:srgbClr val="0000CC"/>
                </a:solidFill>
              </a:rPr>
              <a:t>В ней есть несколько входных параметров и несколько выходных контролируемых и дифференциальное уравнение такой системы может иметь порядки до 5-6.          </a:t>
            </a:r>
          </a:p>
          <a:p>
            <a:pPr algn="just">
              <a:buFontTx/>
              <a:buNone/>
            </a:pPr>
            <a:r>
              <a:rPr lang="ru-RU" sz="2800">
                <a:solidFill>
                  <a:srgbClr val="0000CC"/>
                </a:solidFill>
              </a:rPr>
              <a:t>        Соответственно решение выходит трудоемким и приближенным, поэтому в инженерных расчетах применяются приближенные методы исследования устойчивости, которые основываются на использовании практических критериев устойчивости.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>
                <a:solidFill>
                  <a:srgbClr val="FF0000"/>
                </a:solidFill>
              </a:rPr>
              <a:t>   </a:t>
            </a:r>
            <a:r>
              <a:rPr lang="ru-RU" sz="3600">
                <a:solidFill>
                  <a:srgbClr val="FF0000"/>
                </a:solidFill>
              </a:rPr>
              <a:t>Исследуем</a:t>
            </a:r>
            <a:r>
              <a:rPr lang="ru-RU" sz="3600"/>
              <a:t> ЭМх ПП на примере схемы, </a:t>
            </a:r>
          </a:p>
          <a:p>
            <a:pPr algn="just">
              <a:buFontTx/>
              <a:buNone/>
            </a:pPr>
            <a:r>
              <a:rPr lang="ru-RU" sz="3600"/>
              <a:t>в которой генератор работает на шины </a:t>
            </a:r>
          </a:p>
          <a:p>
            <a:pPr algn="just">
              <a:buFontTx/>
              <a:buNone/>
            </a:pPr>
            <a:r>
              <a:rPr lang="ru-RU" sz="3600"/>
              <a:t>неизменного напряжения.</a:t>
            </a:r>
          </a:p>
          <a:p>
            <a:pPr algn="ctr">
              <a:buFontTx/>
              <a:buNone/>
            </a:pPr>
            <a:endParaRPr lang="ru-RU" sz="2800">
              <a:solidFill>
                <a:srgbClr val="0000CC"/>
              </a:solidFill>
            </a:endParaRPr>
          </a:p>
          <a:p>
            <a:pPr algn="just">
              <a:buFontTx/>
              <a:buNone/>
            </a:pPr>
            <a:endParaRPr lang="ru-RU" sz="2800">
              <a:solidFill>
                <a:srgbClr val="0000CC"/>
              </a:solidFill>
            </a:endParaRP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2095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-76200" y="1922463"/>
          <a:ext cx="8001000" cy="5138737"/>
        </p:xfrm>
        <a:graphic>
          <a:graphicData uri="http://schemas.openxmlformats.org/presentationml/2006/ole">
            <p:oleObj spid="_x0000_s33796" name="Visio" r:id="rId3" imgW="2375535" imgH="1519238" progId="Visio.Drawing.6">
              <p:embed/>
            </p:oleObj>
          </a:graphicData>
        </a:graphic>
      </p:graphicFrame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6934200" y="1981200"/>
            <a:ext cx="1935163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>
                <a:solidFill>
                  <a:srgbClr val="0000CC"/>
                </a:solidFill>
              </a:rPr>
              <a:t>Векторная </a:t>
            </a:r>
          </a:p>
          <a:p>
            <a:r>
              <a:rPr lang="ru-RU">
                <a:solidFill>
                  <a:srgbClr val="0000CC"/>
                </a:solidFill>
              </a:rPr>
              <a:t>диаграмма</a:t>
            </a:r>
          </a:p>
          <a:p>
            <a:r>
              <a:rPr lang="ru-RU">
                <a:solidFill>
                  <a:srgbClr val="0000CC"/>
                </a:solidFill>
              </a:rPr>
              <a:t>процесса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629400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ru-RU" sz="2800"/>
              <a:t>  </a:t>
            </a:r>
            <a:r>
              <a:rPr lang="ru-RU" sz="3600">
                <a:solidFill>
                  <a:srgbClr val="FF0000"/>
                </a:solidFill>
              </a:rPr>
              <a:t>При ускорении</a:t>
            </a:r>
            <a:r>
              <a:rPr lang="ru-RU" sz="3600"/>
              <a:t> генератора  - эдс </a:t>
            </a:r>
            <a:r>
              <a:rPr lang="ru-RU" sz="3600" b="1">
                <a:solidFill>
                  <a:srgbClr val="FF0000"/>
                </a:solidFill>
              </a:rPr>
              <a:t>Е</a:t>
            </a:r>
            <a:r>
              <a:rPr lang="ru-RU" sz="3600"/>
              <a:t>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sz="3600"/>
              <a:t>перемещается относительно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sz="3600"/>
              <a:t>вращающегося с неизменной скоростью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sz="3600"/>
              <a:t>вектора напряжения приемной системы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sz="3600"/>
              <a:t>Uc.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Связанное</a:t>
            </a:r>
            <a:r>
              <a:rPr lang="ru-RU" sz="3600"/>
              <a:t> с этим увеличение угла</a:t>
            </a:r>
            <a:r>
              <a:rPr lang="ru-RU" sz="3600" b="1">
                <a:solidFill>
                  <a:srgbClr val="0000CC"/>
                </a:solidFill>
              </a:rPr>
              <a:t> δ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приводит</a:t>
            </a:r>
            <a:r>
              <a:rPr lang="ru-RU" sz="3600"/>
              <a:t> к соответствующему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повышению</a:t>
            </a:r>
            <a:r>
              <a:rPr lang="ru-RU" sz="3600"/>
              <a:t> мощности генератора по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sz="3600"/>
              <a:t>синусоидальному закону до тех пор, пока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sz="3600"/>
              <a:t>она вновь не </a:t>
            </a:r>
            <a:r>
              <a:rPr lang="ru-RU" sz="3600">
                <a:solidFill>
                  <a:srgbClr val="FF0000"/>
                </a:solidFill>
              </a:rPr>
              <a:t>уравновесит мощность</a:t>
            </a:r>
            <a:r>
              <a:rPr lang="ru-RU" sz="3600"/>
              <a:t>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sz="3600"/>
              <a:t>турбины.             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/>
              <a:t>При исследовании характера ПП удобно </a:t>
            </a:r>
          </a:p>
          <a:p>
            <a:pPr>
              <a:buFontTx/>
              <a:buNone/>
            </a:pPr>
            <a:r>
              <a:rPr lang="ru-RU" sz="3600"/>
              <a:t>пользоваться угловой характеристикой</a:t>
            </a:r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r>
              <a:rPr lang="ru-RU" sz="3600"/>
              <a:t>где </a:t>
            </a:r>
            <a:r>
              <a:rPr lang="ru-RU" sz="3600">
                <a:solidFill>
                  <a:srgbClr val="FF0000"/>
                </a:solidFill>
              </a:rPr>
              <a:t>Р</a:t>
            </a:r>
            <a:r>
              <a:rPr lang="ru-RU" sz="3600"/>
              <a:t> – электромагнитная мощность </a:t>
            </a:r>
          </a:p>
          <a:p>
            <a:pPr>
              <a:buFontTx/>
              <a:buNone/>
            </a:pPr>
            <a:r>
              <a:rPr lang="ru-RU" sz="3600"/>
              <a:t>генератора; </a:t>
            </a:r>
          </a:p>
          <a:p>
            <a:pPr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δ</a:t>
            </a:r>
            <a:r>
              <a:rPr lang="ru-RU" sz="3600"/>
              <a:t> – угол сдвига по фазе между </a:t>
            </a:r>
          </a:p>
          <a:p>
            <a:pPr>
              <a:buFontTx/>
              <a:buNone/>
            </a:pPr>
            <a:r>
              <a:rPr lang="ru-RU" sz="3600"/>
              <a:t>синхронной ЭДС генератора </a:t>
            </a:r>
            <a:r>
              <a:rPr lang="ru-RU" sz="3600">
                <a:solidFill>
                  <a:srgbClr val="FF0000"/>
                </a:solidFill>
              </a:rPr>
              <a:t>Е</a:t>
            </a:r>
            <a:r>
              <a:rPr lang="ru-RU" sz="3600"/>
              <a:t> и </a:t>
            </a:r>
          </a:p>
          <a:p>
            <a:pPr>
              <a:buFontTx/>
              <a:buNone/>
            </a:pPr>
            <a:r>
              <a:rPr lang="ru-RU" sz="3600"/>
              <a:t>напряжением на шинах приемной </a:t>
            </a:r>
          </a:p>
          <a:p>
            <a:pPr>
              <a:buFontTx/>
              <a:buNone/>
            </a:pPr>
            <a:r>
              <a:rPr lang="ru-RU" sz="3600"/>
              <a:t>системы </a:t>
            </a:r>
            <a:r>
              <a:rPr lang="ru-RU" sz="3600">
                <a:solidFill>
                  <a:srgbClr val="FF0000"/>
                </a:solidFill>
              </a:rPr>
              <a:t>U</a:t>
            </a:r>
            <a:r>
              <a:rPr lang="ru-RU" sz="3600" baseline="-25000">
                <a:solidFill>
                  <a:srgbClr val="FF0000"/>
                </a:solidFill>
              </a:rPr>
              <a:t>С</a:t>
            </a:r>
            <a:r>
              <a:rPr lang="ru-RU" sz="3600"/>
              <a:t>.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2438400" y="1371600"/>
          <a:ext cx="3048000" cy="1073150"/>
        </p:xfrm>
        <a:graphic>
          <a:graphicData uri="http://schemas.openxmlformats.org/presentationml/2006/ole">
            <p:oleObj spid="_x0000_s36868" name="Формула" r:id="rId3" imgW="672808" imgH="241195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0" y="1671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776" name="Object 8"/>
          <p:cNvGraphicFramePr>
            <a:graphicFrameLocks noChangeAspect="1"/>
          </p:cNvGraphicFramePr>
          <p:nvPr/>
        </p:nvGraphicFramePr>
        <p:xfrm>
          <a:off x="762000" y="0"/>
          <a:ext cx="7467600" cy="6499225"/>
        </p:xfrm>
        <a:graphic>
          <a:graphicData uri="http://schemas.openxmlformats.org/presentationml/2006/ole">
            <p:oleObj spid="_x0000_s32776" name="Visio" r:id="rId3" imgW="2240042" imgH="1947386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32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32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</TotalTime>
  <Words>717</Words>
  <Application>Microsoft PowerPoint</Application>
  <PresentationFormat>Экран (4:3)</PresentationFormat>
  <Paragraphs>142</Paragraphs>
  <Slides>18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Symbol</vt:lpstr>
      <vt:lpstr>Оформление по умолчанию</vt:lpstr>
      <vt:lpstr>Microsoft Equation 3.0</vt:lpstr>
      <vt:lpstr>Microsoft Visio Drawing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</cp:revision>
  <cp:lastPrinted>1601-01-01T00:00:00Z</cp:lastPrinted>
  <dcterms:created xsi:type="dcterms:W3CDTF">1601-01-01T00:00:00Z</dcterms:created>
  <dcterms:modified xsi:type="dcterms:W3CDTF">2014-01-27T17:28:28Z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